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Canva Sans" panose="020B0604020202020204" charset="0"/>
      <p:regular r:id="rId11"/>
    </p:embeddedFont>
    <p:embeddedFont>
      <p:font typeface="Canva Sans Bold" panose="020B0604020202020204" charset="0"/>
      <p:regular r:id="rId12"/>
    </p:embeddedFont>
    <p:embeddedFont>
      <p:font typeface="Canva Sans Bold Italics" panose="020B0604020202020204" charset="0"/>
      <p:regular r:id="rId13"/>
    </p:embeddedFont>
    <p:embeddedFont>
      <p:font typeface="Garet" panose="020B0604020202020204" charset="0"/>
      <p:regular r:id="rId14"/>
    </p:embeddedFont>
    <p:embeddedFont>
      <p:font typeface="Garet Bold"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9" d="100"/>
          <a:sy n="59" d="100"/>
        </p:scale>
        <p:origin x="466"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5.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hyperlink" Target="https://www-statista-com.hult.idm.oclc.org/statistics/272639/number-of-registered-accounts-of-playstation-network/" TargetMode="External"/><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hyperlink" Target="https://www-statista-com.hult.idm.oclc.org/statistics/1124784/unit-sales-ps5-worldwide/" TargetMode="External"/><Relationship Id="rId5" Type="http://schemas.openxmlformats.org/officeDocument/2006/relationships/hyperlink" Target="https://www.vgchartz.com/article/458530/ps5-vs-xbox-series-xs-vs-switch-launch-sales-comparison-through-month-34/" TargetMode="External"/><Relationship Id="rId4" Type="http://schemas.openxmlformats.org/officeDocument/2006/relationships/hyperlink" Target="https://www.gamespot.com/articles/sony-announces-ps5-sales-numbers-says-putting-mlb-on-xbox-was-a-good-move/1100-6494758/"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3109278" y="3588470"/>
            <a:ext cx="5178722" cy="3428365"/>
          </a:xfrm>
          <a:prstGeom prst="rect">
            <a:avLst/>
          </a:prstGeom>
        </p:spPr>
        <p:txBody>
          <a:bodyPr lIns="0" tIns="0" rIns="0" bIns="0" rtlCol="0" anchor="t">
            <a:spAutoFit/>
          </a:bodyPr>
          <a:lstStyle/>
          <a:p>
            <a:pPr algn="ctr">
              <a:lnSpc>
                <a:spcPts val="6860"/>
              </a:lnSpc>
            </a:pPr>
            <a:r>
              <a:rPr lang="en-US" sz="4900">
                <a:solidFill>
                  <a:srgbClr val="000000"/>
                </a:solidFill>
                <a:latin typeface="Canva Sans Bold"/>
              </a:rPr>
              <a:t>Team 4 </a:t>
            </a:r>
          </a:p>
          <a:p>
            <a:pPr algn="ctr">
              <a:lnSpc>
                <a:spcPts val="6860"/>
              </a:lnSpc>
            </a:pPr>
            <a:r>
              <a:rPr lang="en-US" sz="4900">
                <a:solidFill>
                  <a:srgbClr val="000000"/>
                </a:solidFill>
                <a:latin typeface="Canva Sans Bold"/>
              </a:rPr>
              <a:t>Sony Interactive Entertainment (SIE)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6FA"/>
        </a:solidFill>
        <a:effectLst/>
      </p:bgPr>
    </p:bg>
    <p:spTree>
      <p:nvGrpSpPr>
        <p:cNvPr id="1" name=""/>
        <p:cNvGrpSpPr/>
        <p:nvPr/>
      </p:nvGrpSpPr>
      <p:grpSpPr>
        <a:xfrm>
          <a:off x="0" y="0"/>
          <a:ext cx="0" cy="0"/>
          <a:chOff x="0" y="0"/>
          <a:chExt cx="0" cy="0"/>
        </a:xfrm>
      </p:grpSpPr>
      <p:sp>
        <p:nvSpPr>
          <p:cNvPr id="2" name="Freeform 2"/>
          <p:cNvSpPr/>
          <p:nvPr/>
        </p:nvSpPr>
        <p:spPr>
          <a:xfrm>
            <a:off x="956080" y="8708029"/>
            <a:ext cx="1213321" cy="791968"/>
          </a:xfrm>
          <a:custGeom>
            <a:avLst/>
            <a:gdLst/>
            <a:ahLst/>
            <a:cxnLst/>
            <a:rect l="l" t="t" r="r" b="b"/>
            <a:pathLst>
              <a:path w="1213321" h="791968">
                <a:moveTo>
                  <a:pt x="0" y="0"/>
                </a:moveTo>
                <a:lnTo>
                  <a:pt x="1213320" y="0"/>
                </a:lnTo>
                <a:lnTo>
                  <a:pt x="1213320" y="791968"/>
                </a:lnTo>
                <a:lnTo>
                  <a:pt x="0" y="7919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602461" y="5105400"/>
            <a:ext cx="8790392" cy="2072640"/>
          </a:xfrm>
          <a:prstGeom prst="rect">
            <a:avLst/>
          </a:prstGeom>
        </p:spPr>
        <p:txBody>
          <a:bodyPr lIns="0" tIns="0" rIns="0" bIns="0" rtlCol="0" anchor="t">
            <a:spAutoFit/>
          </a:bodyPr>
          <a:lstStyle/>
          <a:p>
            <a:pPr>
              <a:lnSpc>
                <a:spcPts val="3359"/>
              </a:lnSpc>
            </a:pPr>
            <a:r>
              <a:rPr lang="en-US" sz="2400">
                <a:solidFill>
                  <a:srgbClr val="000000"/>
                </a:solidFill>
                <a:latin typeface="Canva Sans Bold"/>
              </a:rPr>
              <a:t>Internal Variables:</a:t>
            </a:r>
          </a:p>
          <a:p>
            <a:pPr marL="518160" lvl="1" indent="-259080">
              <a:lnSpc>
                <a:spcPts val="3359"/>
              </a:lnSpc>
              <a:buFont typeface="Arial"/>
              <a:buChar char="•"/>
            </a:pPr>
            <a:r>
              <a:rPr lang="en-US" sz="2400">
                <a:solidFill>
                  <a:srgbClr val="000000"/>
                </a:solidFill>
                <a:latin typeface="Canva Sans Bold"/>
              </a:rPr>
              <a:t>Total Revenue (Net Sales) of Sony </a:t>
            </a:r>
          </a:p>
          <a:p>
            <a:pPr marL="518160" lvl="1" indent="-259080">
              <a:lnSpc>
                <a:spcPts val="3359"/>
              </a:lnSpc>
              <a:buFont typeface="Arial"/>
              <a:buChar char="•"/>
            </a:pPr>
            <a:r>
              <a:rPr lang="en-US" sz="2400">
                <a:solidFill>
                  <a:srgbClr val="000000"/>
                </a:solidFill>
                <a:latin typeface="Canva Sans Bold"/>
              </a:rPr>
              <a:t>Operating Expenses of Sony            </a:t>
            </a:r>
          </a:p>
          <a:p>
            <a:pPr marL="518160" lvl="1" indent="-259080">
              <a:lnSpc>
                <a:spcPts val="3359"/>
              </a:lnSpc>
              <a:buFont typeface="Arial"/>
              <a:buChar char="•"/>
            </a:pPr>
            <a:r>
              <a:rPr lang="en-US" sz="2400">
                <a:solidFill>
                  <a:srgbClr val="000000"/>
                </a:solidFill>
                <a:latin typeface="Canva Sans Bold"/>
              </a:rPr>
              <a:t>Unit Sales of PS5    </a:t>
            </a:r>
          </a:p>
          <a:p>
            <a:pPr marL="518160" lvl="1" indent="-259080" algn="l">
              <a:lnSpc>
                <a:spcPts val="3359"/>
              </a:lnSpc>
              <a:buFont typeface="Arial"/>
              <a:buChar char="•"/>
            </a:pPr>
            <a:r>
              <a:rPr lang="en-US" sz="2400">
                <a:solidFill>
                  <a:srgbClr val="000000"/>
                </a:solidFill>
                <a:latin typeface="Canva Sans Bold"/>
              </a:rPr>
              <a:t>R&amp;D Expenses</a:t>
            </a:r>
          </a:p>
        </p:txBody>
      </p:sp>
      <p:sp>
        <p:nvSpPr>
          <p:cNvPr id="4" name="TextBox 4"/>
          <p:cNvSpPr txBox="1"/>
          <p:nvPr/>
        </p:nvSpPr>
        <p:spPr>
          <a:xfrm>
            <a:off x="8824918" y="5105400"/>
            <a:ext cx="8860622" cy="2072640"/>
          </a:xfrm>
          <a:prstGeom prst="rect">
            <a:avLst/>
          </a:prstGeom>
        </p:spPr>
        <p:txBody>
          <a:bodyPr lIns="0" tIns="0" rIns="0" bIns="0" rtlCol="0" anchor="t">
            <a:spAutoFit/>
          </a:bodyPr>
          <a:lstStyle/>
          <a:p>
            <a:pPr algn="just">
              <a:lnSpc>
                <a:spcPts val="3359"/>
              </a:lnSpc>
            </a:pPr>
            <a:r>
              <a:rPr lang="en-US" sz="2400">
                <a:solidFill>
                  <a:srgbClr val="000000"/>
                </a:solidFill>
                <a:latin typeface="Canva Sans Bold"/>
              </a:rPr>
              <a:t>External Variables:</a:t>
            </a:r>
          </a:p>
          <a:p>
            <a:pPr algn="just">
              <a:lnSpc>
                <a:spcPts val="3359"/>
              </a:lnSpc>
            </a:pPr>
            <a:r>
              <a:rPr lang="en-US" sz="2400">
                <a:solidFill>
                  <a:srgbClr val="000000"/>
                </a:solidFill>
                <a:latin typeface="Canva Sans Bold"/>
              </a:rPr>
              <a:t>Global Market Revenue - </a:t>
            </a:r>
          </a:p>
          <a:p>
            <a:pPr algn="just">
              <a:lnSpc>
                <a:spcPts val="3359"/>
              </a:lnSpc>
            </a:pPr>
            <a:r>
              <a:rPr lang="en-US" sz="2400">
                <a:solidFill>
                  <a:srgbClr val="000000"/>
                </a:solidFill>
                <a:latin typeface="Canva Sans Bold"/>
              </a:rPr>
              <a:t>Global Revenue Growth of the Market - </a:t>
            </a:r>
          </a:p>
          <a:p>
            <a:pPr algn="just">
              <a:lnSpc>
                <a:spcPts val="3359"/>
              </a:lnSpc>
            </a:pPr>
            <a:r>
              <a:rPr lang="en-US" sz="2400">
                <a:solidFill>
                  <a:srgbClr val="000000"/>
                </a:solidFill>
                <a:latin typeface="Canva Sans Bold"/>
              </a:rPr>
              <a:t>Global Average Revenue Per Capita - </a:t>
            </a:r>
          </a:p>
          <a:p>
            <a:pPr algn="just">
              <a:lnSpc>
                <a:spcPts val="3359"/>
              </a:lnSpc>
            </a:pPr>
            <a:r>
              <a:rPr lang="en-US" sz="2400">
                <a:solidFill>
                  <a:srgbClr val="000000"/>
                </a:solidFill>
                <a:latin typeface="Canva Sans Bold"/>
              </a:rPr>
              <a:t>Unit Sales of PS5 - </a:t>
            </a:r>
          </a:p>
        </p:txBody>
      </p:sp>
      <p:sp>
        <p:nvSpPr>
          <p:cNvPr id="5" name="TextBox 5"/>
          <p:cNvSpPr txBox="1"/>
          <p:nvPr/>
        </p:nvSpPr>
        <p:spPr>
          <a:xfrm>
            <a:off x="2436598" y="8669929"/>
            <a:ext cx="10457263" cy="763270"/>
          </a:xfrm>
          <a:prstGeom prst="rect">
            <a:avLst/>
          </a:prstGeom>
        </p:spPr>
        <p:txBody>
          <a:bodyPr lIns="0" tIns="0" rIns="0" bIns="0" rtlCol="0" anchor="t">
            <a:spAutoFit/>
          </a:bodyPr>
          <a:lstStyle/>
          <a:p>
            <a:pPr algn="just">
              <a:lnSpc>
                <a:spcPts val="3080"/>
              </a:lnSpc>
            </a:pPr>
            <a:r>
              <a:rPr lang="en-US" sz="2200">
                <a:solidFill>
                  <a:srgbClr val="000000"/>
                </a:solidFill>
                <a:latin typeface="Canva Sans Bold"/>
              </a:rPr>
              <a:t>Product price can affect profitability surely but we couldn’t add price as a variable because PS5 prices are the same as during launch time.</a:t>
            </a:r>
          </a:p>
        </p:txBody>
      </p:sp>
      <p:sp>
        <p:nvSpPr>
          <p:cNvPr id="6" name="TextBox 6"/>
          <p:cNvSpPr txBox="1"/>
          <p:nvPr/>
        </p:nvSpPr>
        <p:spPr>
          <a:xfrm>
            <a:off x="851313" y="884202"/>
            <a:ext cx="17083079" cy="3267075"/>
          </a:xfrm>
          <a:prstGeom prst="rect">
            <a:avLst/>
          </a:prstGeom>
        </p:spPr>
        <p:txBody>
          <a:bodyPr lIns="0" tIns="0" rIns="0" bIns="0" rtlCol="0" anchor="t">
            <a:spAutoFit/>
          </a:bodyPr>
          <a:lstStyle/>
          <a:p>
            <a:pPr algn="r">
              <a:lnSpc>
                <a:spcPts val="5040"/>
              </a:lnSpc>
            </a:pPr>
            <a:r>
              <a:rPr lang="en-US" sz="3600">
                <a:solidFill>
                  <a:srgbClr val="000000"/>
                </a:solidFill>
                <a:latin typeface="Canva Sans Bold"/>
              </a:rPr>
              <a:t>How do we understand the factors that affect our profitability?</a:t>
            </a:r>
          </a:p>
          <a:p>
            <a:pPr algn="ctr">
              <a:lnSpc>
                <a:spcPts val="5599"/>
              </a:lnSpc>
            </a:pPr>
            <a:endParaRPr lang="en-US" sz="3600">
              <a:solidFill>
                <a:srgbClr val="000000"/>
              </a:solidFill>
              <a:latin typeface="Canva Sans Bold"/>
            </a:endParaRPr>
          </a:p>
          <a:p>
            <a:pPr algn="ctr">
              <a:lnSpc>
                <a:spcPts val="4200"/>
              </a:lnSpc>
              <a:spcBef>
                <a:spcPct val="0"/>
              </a:spcBef>
            </a:pPr>
            <a:r>
              <a:rPr lang="en-US" sz="3000">
                <a:solidFill>
                  <a:srgbClr val="000000"/>
                </a:solidFill>
                <a:latin typeface="Canva Sans Bold Italics"/>
              </a:rPr>
              <a:t>Methodology - with Descriptive Statistics &amp; Predictive Modelling</a:t>
            </a:r>
          </a:p>
          <a:p>
            <a:pPr algn="ctr">
              <a:lnSpc>
                <a:spcPts val="4479"/>
              </a:lnSpc>
              <a:spcBef>
                <a:spcPct val="0"/>
              </a:spcBef>
            </a:pPr>
            <a:endParaRPr lang="en-US" sz="3000">
              <a:solidFill>
                <a:srgbClr val="000000"/>
              </a:solidFill>
              <a:latin typeface="Canva Sans Bold Italics"/>
            </a:endParaRPr>
          </a:p>
          <a:p>
            <a:pPr algn="ctr">
              <a:lnSpc>
                <a:spcPts val="3359"/>
              </a:lnSpc>
              <a:spcBef>
                <a:spcPct val="0"/>
              </a:spcBef>
            </a:pPr>
            <a:r>
              <a:rPr lang="en-US" sz="2400">
                <a:solidFill>
                  <a:srgbClr val="000000"/>
                </a:solidFill>
                <a:latin typeface="Canva Sans Bold"/>
              </a:rPr>
              <a:t>The analysis was conducted using correlation and regression analysis, a statistical technique that examines the relationship between one or more independent variables and a dependent variable. </a:t>
            </a:r>
          </a:p>
        </p:txBody>
      </p:sp>
      <p:sp>
        <p:nvSpPr>
          <p:cNvPr id="7" name="Freeform 7"/>
          <p:cNvSpPr/>
          <p:nvPr/>
        </p:nvSpPr>
        <p:spPr>
          <a:xfrm>
            <a:off x="-3258071" y="-4629150"/>
            <a:ext cx="7874368" cy="8080041"/>
          </a:xfrm>
          <a:custGeom>
            <a:avLst/>
            <a:gdLst/>
            <a:ahLst/>
            <a:cxnLst/>
            <a:rect l="l" t="t" r="r" b="b"/>
            <a:pathLst>
              <a:path w="7874368" h="8080041">
                <a:moveTo>
                  <a:pt x="0" y="0"/>
                </a:moveTo>
                <a:lnTo>
                  <a:pt x="7874367" y="0"/>
                </a:lnTo>
                <a:lnTo>
                  <a:pt x="7874367" y="8080041"/>
                </a:lnTo>
                <a:lnTo>
                  <a:pt x="0" y="80800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6FA"/>
        </a:solidFill>
        <a:effectLst/>
      </p:bgPr>
    </p:bg>
    <p:spTree>
      <p:nvGrpSpPr>
        <p:cNvPr id="1" name=""/>
        <p:cNvGrpSpPr/>
        <p:nvPr/>
      </p:nvGrpSpPr>
      <p:grpSpPr>
        <a:xfrm>
          <a:off x="0" y="0"/>
          <a:ext cx="0" cy="0"/>
          <a:chOff x="0" y="0"/>
          <a:chExt cx="0" cy="0"/>
        </a:xfrm>
      </p:grpSpPr>
      <p:sp>
        <p:nvSpPr>
          <p:cNvPr id="3" name="Freeform 3"/>
          <p:cNvSpPr/>
          <p:nvPr/>
        </p:nvSpPr>
        <p:spPr>
          <a:xfrm>
            <a:off x="-3258071" y="-4629150"/>
            <a:ext cx="6881057" cy="7060787"/>
          </a:xfrm>
          <a:custGeom>
            <a:avLst/>
            <a:gdLst/>
            <a:ahLst/>
            <a:cxnLst/>
            <a:rect l="l" t="t" r="r" b="b"/>
            <a:pathLst>
              <a:path w="6881057" h="7060787">
                <a:moveTo>
                  <a:pt x="0" y="0"/>
                </a:moveTo>
                <a:lnTo>
                  <a:pt x="6881057" y="0"/>
                </a:lnTo>
                <a:lnTo>
                  <a:pt x="6881057" y="7060787"/>
                </a:lnTo>
                <a:lnTo>
                  <a:pt x="0" y="70607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7659121">
            <a:off x="16132325" y="7704331"/>
            <a:ext cx="6530113" cy="5738400"/>
          </a:xfrm>
          <a:custGeom>
            <a:avLst/>
            <a:gdLst/>
            <a:ahLst/>
            <a:cxnLst/>
            <a:rect l="l" t="t" r="r" b="b"/>
            <a:pathLst>
              <a:path w="6530113" h="6700676">
                <a:moveTo>
                  <a:pt x="0" y="0"/>
                </a:moveTo>
                <a:lnTo>
                  <a:pt x="6530113" y="0"/>
                </a:lnTo>
                <a:lnTo>
                  <a:pt x="6530113" y="6700676"/>
                </a:lnTo>
                <a:lnTo>
                  <a:pt x="0" y="67006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aphicFrame>
        <p:nvGraphicFramePr>
          <p:cNvPr id="5" name="Table 5"/>
          <p:cNvGraphicFramePr>
            <a:graphicFrameLocks noGrp="1"/>
          </p:cNvGraphicFramePr>
          <p:nvPr/>
        </p:nvGraphicFramePr>
        <p:xfrm>
          <a:off x="8936821" y="1766828"/>
          <a:ext cx="8322478" cy="3981449"/>
        </p:xfrm>
        <a:graphic>
          <a:graphicData uri="http://schemas.openxmlformats.org/drawingml/2006/table">
            <a:tbl>
              <a:tblPr/>
              <a:tblGrid>
                <a:gridCol w="2731865">
                  <a:extLst>
                    <a:ext uri="{9D8B030D-6E8A-4147-A177-3AD203B41FA5}">
                      <a16:colId xmlns:a16="http://schemas.microsoft.com/office/drawing/2014/main" val="20000"/>
                    </a:ext>
                  </a:extLst>
                </a:gridCol>
                <a:gridCol w="2652094">
                  <a:extLst>
                    <a:ext uri="{9D8B030D-6E8A-4147-A177-3AD203B41FA5}">
                      <a16:colId xmlns:a16="http://schemas.microsoft.com/office/drawing/2014/main" val="20001"/>
                    </a:ext>
                  </a:extLst>
                </a:gridCol>
                <a:gridCol w="2938519">
                  <a:extLst>
                    <a:ext uri="{9D8B030D-6E8A-4147-A177-3AD203B41FA5}">
                      <a16:colId xmlns:a16="http://schemas.microsoft.com/office/drawing/2014/main" val="20002"/>
                    </a:ext>
                  </a:extLst>
                </a:gridCol>
              </a:tblGrid>
              <a:tr h="1432937">
                <a:tc>
                  <a:txBody>
                    <a:bodyPr/>
                    <a:lstStyle/>
                    <a:p>
                      <a:pPr algn="l">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Garet Bold"/>
                        </a:rPr>
                        <a:t>Total Revenue of Sony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Garet Bold"/>
                        </a:rPr>
                        <a:t>Game &amp; Network Services Revenue (mio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115575">
                <a:tc>
                  <a:txBody>
                    <a:bodyPr/>
                    <a:lstStyle/>
                    <a:p>
                      <a:pPr algn="l">
                        <a:lnSpc>
                          <a:spcPts val="2520"/>
                        </a:lnSpc>
                        <a:defRPr/>
                      </a:pPr>
                      <a:r>
                        <a:rPr lang="en-US" sz="1800">
                          <a:solidFill>
                            <a:srgbClr val="000000"/>
                          </a:solidFill>
                          <a:latin typeface="Garet Bold"/>
                        </a:rPr>
                        <a:t>Total Revenue of Sony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Garet Bold"/>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432937">
                <a:tc>
                  <a:txBody>
                    <a:bodyPr/>
                    <a:lstStyle/>
                    <a:p>
                      <a:pPr algn="l">
                        <a:lnSpc>
                          <a:spcPts val="2520"/>
                        </a:lnSpc>
                        <a:defRPr/>
                      </a:pPr>
                      <a:r>
                        <a:rPr lang="en-US" sz="1800">
                          <a:solidFill>
                            <a:srgbClr val="000000"/>
                          </a:solidFill>
                          <a:latin typeface="Garet Bold"/>
                        </a:rPr>
                        <a:t>Game &amp; Network Services Revenue (mio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Garet Bold"/>
                        </a:rPr>
                        <a:t>0.746413018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Garet Bold"/>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6" name="Table 6"/>
          <p:cNvGraphicFramePr>
            <a:graphicFrameLocks noGrp="1"/>
          </p:cNvGraphicFramePr>
          <p:nvPr/>
        </p:nvGraphicFramePr>
        <p:xfrm>
          <a:off x="8936821" y="6044171"/>
          <a:ext cx="8322480" cy="3981449"/>
        </p:xfrm>
        <a:graphic>
          <a:graphicData uri="http://schemas.openxmlformats.org/drawingml/2006/table">
            <a:tbl>
              <a:tblPr/>
              <a:tblGrid>
                <a:gridCol w="2774160">
                  <a:extLst>
                    <a:ext uri="{9D8B030D-6E8A-4147-A177-3AD203B41FA5}">
                      <a16:colId xmlns:a16="http://schemas.microsoft.com/office/drawing/2014/main" val="20000"/>
                    </a:ext>
                  </a:extLst>
                </a:gridCol>
                <a:gridCol w="2774160">
                  <a:extLst>
                    <a:ext uri="{9D8B030D-6E8A-4147-A177-3AD203B41FA5}">
                      <a16:colId xmlns:a16="http://schemas.microsoft.com/office/drawing/2014/main" val="20001"/>
                    </a:ext>
                  </a:extLst>
                </a:gridCol>
                <a:gridCol w="2774160">
                  <a:extLst>
                    <a:ext uri="{9D8B030D-6E8A-4147-A177-3AD203B41FA5}">
                      <a16:colId xmlns:a16="http://schemas.microsoft.com/office/drawing/2014/main" val="20002"/>
                    </a:ext>
                  </a:extLst>
                </a:gridCol>
              </a:tblGrid>
              <a:tr h="1432937">
                <a:tc>
                  <a:txBody>
                    <a:bodyPr/>
                    <a:lstStyle/>
                    <a:p>
                      <a:pPr algn="l">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Garet Bold"/>
                        </a:rPr>
                        <a:t>Game &amp; Network Services Revenue (mio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Garet Bold"/>
                        </a:rPr>
                        <a:t>R&amp;D Expense (billion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432937">
                <a:tc>
                  <a:txBody>
                    <a:bodyPr/>
                    <a:lstStyle/>
                    <a:p>
                      <a:pPr algn="l">
                        <a:lnSpc>
                          <a:spcPts val="2520"/>
                        </a:lnSpc>
                        <a:defRPr/>
                      </a:pPr>
                      <a:r>
                        <a:rPr lang="en-US" sz="1800">
                          <a:solidFill>
                            <a:srgbClr val="000000"/>
                          </a:solidFill>
                          <a:latin typeface="Garet Bold"/>
                        </a:rPr>
                        <a:t>Game &amp; Network Services Revenue (mio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Garet Bold"/>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15575">
                <a:tc>
                  <a:txBody>
                    <a:bodyPr/>
                    <a:lstStyle/>
                    <a:p>
                      <a:pPr algn="l">
                        <a:lnSpc>
                          <a:spcPts val="2520"/>
                        </a:lnSpc>
                        <a:defRPr/>
                      </a:pPr>
                      <a:r>
                        <a:rPr lang="en-US" sz="1800">
                          <a:solidFill>
                            <a:srgbClr val="000000"/>
                          </a:solidFill>
                          <a:latin typeface="Garet Bold"/>
                        </a:rPr>
                        <a:t>R&amp;D Expense (billion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Garet Bold"/>
                        </a:rPr>
                        <a:t>0.78956524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Garet Bold"/>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7" name="TextBox 7"/>
          <p:cNvSpPr txBox="1"/>
          <p:nvPr/>
        </p:nvSpPr>
        <p:spPr>
          <a:xfrm>
            <a:off x="736600" y="3525812"/>
            <a:ext cx="7314400" cy="1544320"/>
          </a:xfrm>
          <a:prstGeom prst="rect">
            <a:avLst/>
          </a:prstGeom>
        </p:spPr>
        <p:txBody>
          <a:bodyPr lIns="0" tIns="0" rIns="0" bIns="0" rtlCol="0" anchor="t">
            <a:spAutoFit/>
          </a:bodyPr>
          <a:lstStyle/>
          <a:p>
            <a:pPr algn="just">
              <a:lnSpc>
                <a:spcPts val="3080"/>
              </a:lnSpc>
              <a:spcBef>
                <a:spcPct val="0"/>
              </a:spcBef>
            </a:pPr>
            <a:r>
              <a:rPr lang="en-US" sz="2200">
                <a:solidFill>
                  <a:srgbClr val="000000"/>
                </a:solidFill>
                <a:latin typeface="Garet"/>
              </a:rPr>
              <a:t>After analyzing the correlation between Sony’s total revenue and the Game &amp; Network Services industry revenue we found a strong positive correlation between both variables.</a:t>
            </a:r>
          </a:p>
        </p:txBody>
      </p:sp>
      <p:sp>
        <p:nvSpPr>
          <p:cNvPr id="8" name="TextBox 8"/>
          <p:cNvSpPr txBox="1"/>
          <p:nvPr/>
        </p:nvSpPr>
        <p:spPr>
          <a:xfrm>
            <a:off x="736600" y="6545749"/>
            <a:ext cx="7314400" cy="815340"/>
          </a:xfrm>
          <a:prstGeom prst="rect">
            <a:avLst/>
          </a:prstGeom>
        </p:spPr>
        <p:txBody>
          <a:bodyPr lIns="0" tIns="0" rIns="0" bIns="0" rtlCol="0" anchor="t">
            <a:spAutoFit/>
          </a:bodyPr>
          <a:lstStyle/>
          <a:p>
            <a:pPr marL="0" lvl="0" indent="0" algn="l">
              <a:lnSpc>
                <a:spcPts val="3360"/>
              </a:lnSpc>
              <a:spcBef>
                <a:spcPct val="0"/>
              </a:spcBef>
            </a:pPr>
            <a:r>
              <a:rPr lang="en-US" sz="2400" u="none" strike="noStrike">
                <a:solidFill>
                  <a:srgbClr val="000000"/>
                </a:solidFill>
                <a:latin typeface="Canva Sans Bold Italics"/>
              </a:rPr>
              <a:t>Is there a Correlation Between R&amp;D Expense of Sony and Net Sales of Sony? </a:t>
            </a:r>
          </a:p>
        </p:txBody>
      </p:sp>
      <p:sp>
        <p:nvSpPr>
          <p:cNvPr id="9" name="TextBox 9"/>
          <p:cNvSpPr txBox="1"/>
          <p:nvPr/>
        </p:nvSpPr>
        <p:spPr>
          <a:xfrm>
            <a:off x="6202306" y="295812"/>
            <a:ext cx="3697387"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Correlation</a:t>
            </a:r>
          </a:p>
        </p:txBody>
      </p:sp>
      <p:sp>
        <p:nvSpPr>
          <p:cNvPr id="10" name="TextBox 10"/>
          <p:cNvSpPr txBox="1"/>
          <p:nvPr/>
        </p:nvSpPr>
        <p:spPr>
          <a:xfrm>
            <a:off x="736600" y="7642075"/>
            <a:ext cx="7314400" cy="1153795"/>
          </a:xfrm>
          <a:prstGeom prst="rect">
            <a:avLst/>
          </a:prstGeom>
        </p:spPr>
        <p:txBody>
          <a:bodyPr lIns="0" tIns="0" rIns="0" bIns="0" rtlCol="0" anchor="t">
            <a:spAutoFit/>
          </a:bodyPr>
          <a:lstStyle/>
          <a:p>
            <a:pPr>
              <a:lnSpc>
                <a:spcPts val="3080"/>
              </a:lnSpc>
              <a:spcBef>
                <a:spcPct val="0"/>
              </a:spcBef>
            </a:pPr>
            <a:r>
              <a:rPr lang="en-US" sz="2200">
                <a:solidFill>
                  <a:srgbClr val="000000"/>
                </a:solidFill>
                <a:latin typeface="Garet"/>
              </a:rPr>
              <a:t>A strong positive correlation was also found between the R&amp;D expense and the Game &amp; Network Services Net sales of Sony.</a:t>
            </a:r>
          </a:p>
        </p:txBody>
      </p:sp>
      <p:sp>
        <p:nvSpPr>
          <p:cNvPr id="11" name="TextBox 11"/>
          <p:cNvSpPr txBox="1"/>
          <p:nvPr/>
        </p:nvSpPr>
        <p:spPr>
          <a:xfrm>
            <a:off x="736600" y="2381891"/>
            <a:ext cx="7314400" cy="815340"/>
          </a:xfrm>
          <a:prstGeom prst="rect">
            <a:avLst/>
          </a:prstGeom>
        </p:spPr>
        <p:txBody>
          <a:bodyPr lIns="0" tIns="0" rIns="0" bIns="0" rtlCol="0" anchor="t">
            <a:spAutoFit/>
          </a:bodyPr>
          <a:lstStyle/>
          <a:p>
            <a:pPr>
              <a:lnSpc>
                <a:spcPts val="3360"/>
              </a:lnSpc>
              <a:spcBef>
                <a:spcPct val="0"/>
              </a:spcBef>
            </a:pPr>
            <a:r>
              <a:rPr lang="en-US" sz="2400">
                <a:solidFill>
                  <a:srgbClr val="000000"/>
                </a:solidFill>
                <a:latin typeface="Canva Sans Bold Italics"/>
              </a:rPr>
              <a:t>Is there a Correlation Between Total Revenue of Sony Game&amp;Network Services Revenue?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6FA"/>
        </a:solidFill>
        <a:effectLst/>
      </p:bgPr>
    </p:bg>
    <p:spTree>
      <p:nvGrpSpPr>
        <p:cNvPr id="1" name=""/>
        <p:cNvGrpSpPr/>
        <p:nvPr/>
      </p:nvGrpSpPr>
      <p:grpSpPr>
        <a:xfrm>
          <a:off x="0" y="0"/>
          <a:ext cx="0" cy="0"/>
          <a:chOff x="0" y="0"/>
          <a:chExt cx="0" cy="0"/>
        </a:xfrm>
      </p:grpSpPr>
      <p:sp>
        <p:nvSpPr>
          <p:cNvPr id="2" name="TextBox 2"/>
          <p:cNvSpPr txBox="1"/>
          <p:nvPr/>
        </p:nvSpPr>
        <p:spPr>
          <a:xfrm>
            <a:off x="537434" y="62704"/>
            <a:ext cx="17022772" cy="1384300"/>
          </a:xfrm>
          <a:prstGeom prst="rect">
            <a:avLst/>
          </a:prstGeom>
        </p:spPr>
        <p:txBody>
          <a:bodyPr lIns="0" tIns="0" rIns="0" bIns="0" rtlCol="0" anchor="t">
            <a:spAutoFit/>
          </a:bodyPr>
          <a:lstStyle/>
          <a:p>
            <a:pPr algn="ctr">
              <a:lnSpc>
                <a:spcPts val="5599"/>
              </a:lnSpc>
            </a:pPr>
            <a:r>
              <a:rPr lang="en-US" sz="3999">
                <a:solidFill>
                  <a:srgbClr val="000000"/>
                </a:solidFill>
                <a:latin typeface="Canva Sans Bold"/>
              </a:rPr>
              <a:t>Regression Analysis for Internal Variables </a:t>
            </a:r>
          </a:p>
          <a:p>
            <a:pPr algn="ctr">
              <a:lnSpc>
                <a:spcPts val="5599"/>
              </a:lnSpc>
            </a:pPr>
            <a:r>
              <a:rPr lang="en-US" sz="3999">
                <a:solidFill>
                  <a:srgbClr val="000000"/>
                </a:solidFill>
                <a:latin typeface="Canva Sans Bold Italics"/>
              </a:rPr>
              <a:t>which might affect profitability</a:t>
            </a:r>
          </a:p>
        </p:txBody>
      </p:sp>
      <p:sp>
        <p:nvSpPr>
          <p:cNvPr id="3" name="Freeform 3"/>
          <p:cNvSpPr/>
          <p:nvPr/>
        </p:nvSpPr>
        <p:spPr>
          <a:xfrm>
            <a:off x="-3258071" y="-4629150"/>
            <a:ext cx="6998073" cy="7180859"/>
          </a:xfrm>
          <a:custGeom>
            <a:avLst/>
            <a:gdLst/>
            <a:ahLst/>
            <a:cxnLst/>
            <a:rect l="l" t="t" r="r" b="b"/>
            <a:pathLst>
              <a:path w="6998073" h="7180859">
                <a:moveTo>
                  <a:pt x="0" y="0"/>
                </a:moveTo>
                <a:lnTo>
                  <a:pt x="6998073" y="0"/>
                </a:lnTo>
                <a:lnTo>
                  <a:pt x="6998073" y="7180859"/>
                </a:lnTo>
                <a:lnTo>
                  <a:pt x="0" y="71808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1613668" y="6739058"/>
            <a:ext cx="5946538" cy="2102643"/>
          </a:xfrm>
          <a:custGeom>
            <a:avLst/>
            <a:gdLst/>
            <a:ahLst/>
            <a:cxnLst/>
            <a:rect l="l" t="t" r="r" b="b"/>
            <a:pathLst>
              <a:path w="5946538" h="2102643">
                <a:moveTo>
                  <a:pt x="0" y="0"/>
                </a:moveTo>
                <a:lnTo>
                  <a:pt x="5946538" y="0"/>
                </a:lnTo>
                <a:lnTo>
                  <a:pt x="5946538" y="2102643"/>
                </a:lnTo>
                <a:lnTo>
                  <a:pt x="0" y="2102643"/>
                </a:lnTo>
                <a:lnTo>
                  <a:pt x="0" y="0"/>
                </a:lnTo>
                <a:close/>
              </a:path>
            </a:pathLst>
          </a:custGeom>
          <a:blipFill>
            <a:blip r:embed="rId4"/>
            <a:stretch>
              <a:fillRect/>
            </a:stretch>
          </a:blipFill>
        </p:spPr>
        <p:txBody>
          <a:bodyPr/>
          <a:lstStyle/>
          <a:p>
            <a:endParaRPr lang="en-US"/>
          </a:p>
        </p:txBody>
      </p:sp>
      <p:sp>
        <p:nvSpPr>
          <p:cNvPr id="5" name="Freeform 5"/>
          <p:cNvSpPr/>
          <p:nvPr/>
        </p:nvSpPr>
        <p:spPr>
          <a:xfrm>
            <a:off x="11257334" y="4737796"/>
            <a:ext cx="6302872" cy="975030"/>
          </a:xfrm>
          <a:custGeom>
            <a:avLst/>
            <a:gdLst/>
            <a:ahLst/>
            <a:cxnLst/>
            <a:rect l="l" t="t" r="r" b="b"/>
            <a:pathLst>
              <a:path w="6302872" h="975030">
                <a:moveTo>
                  <a:pt x="0" y="0"/>
                </a:moveTo>
                <a:lnTo>
                  <a:pt x="6302872" y="0"/>
                </a:lnTo>
                <a:lnTo>
                  <a:pt x="6302872" y="975030"/>
                </a:lnTo>
                <a:lnTo>
                  <a:pt x="0" y="975030"/>
                </a:lnTo>
                <a:lnTo>
                  <a:pt x="0" y="0"/>
                </a:lnTo>
                <a:close/>
              </a:path>
            </a:pathLst>
          </a:custGeom>
          <a:blipFill>
            <a:blip r:embed="rId5"/>
            <a:stretch>
              <a:fillRect/>
            </a:stretch>
          </a:blipFill>
        </p:spPr>
        <p:txBody>
          <a:bodyPr/>
          <a:lstStyle/>
          <a:p>
            <a:endParaRPr lang="en-US"/>
          </a:p>
        </p:txBody>
      </p:sp>
      <p:sp>
        <p:nvSpPr>
          <p:cNvPr id="6" name="Freeform 6"/>
          <p:cNvSpPr/>
          <p:nvPr/>
        </p:nvSpPr>
        <p:spPr>
          <a:xfrm>
            <a:off x="1028700" y="1582914"/>
            <a:ext cx="16502603" cy="2992957"/>
          </a:xfrm>
          <a:custGeom>
            <a:avLst/>
            <a:gdLst/>
            <a:ahLst/>
            <a:cxnLst/>
            <a:rect l="l" t="t" r="r" b="b"/>
            <a:pathLst>
              <a:path w="16502603" h="2992957">
                <a:moveTo>
                  <a:pt x="0" y="0"/>
                </a:moveTo>
                <a:lnTo>
                  <a:pt x="16502603" y="0"/>
                </a:lnTo>
                <a:lnTo>
                  <a:pt x="16502603" y="2992957"/>
                </a:lnTo>
                <a:lnTo>
                  <a:pt x="0" y="2992957"/>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11429390" y="5817601"/>
            <a:ext cx="6130816" cy="611505"/>
          </a:xfrm>
          <a:prstGeom prst="rect">
            <a:avLst/>
          </a:prstGeom>
        </p:spPr>
        <p:txBody>
          <a:bodyPr lIns="0" tIns="0" rIns="0" bIns="0" rtlCol="0" anchor="t">
            <a:spAutoFit/>
          </a:bodyPr>
          <a:lstStyle/>
          <a:p>
            <a:pPr marL="0" lvl="0" indent="0" algn="r">
              <a:lnSpc>
                <a:spcPts val="2519"/>
              </a:lnSpc>
              <a:spcBef>
                <a:spcPct val="0"/>
              </a:spcBef>
            </a:pPr>
            <a:r>
              <a:rPr lang="en-US" sz="1799" u="none" strike="noStrike">
                <a:solidFill>
                  <a:srgbClr val="000000"/>
                </a:solidFill>
                <a:latin typeface="Canva Sans"/>
              </a:rPr>
              <a:t>The Adjusted R-squared corrects for this by penalizing the addition of unnecessary variables. </a:t>
            </a:r>
          </a:p>
        </p:txBody>
      </p:sp>
      <p:sp>
        <p:nvSpPr>
          <p:cNvPr id="8" name="TextBox 8"/>
          <p:cNvSpPr txBox="1"/>
          <p:nvPr/>
        </p:nvSpPr>
        <p:spPr>
          <a:xfrm>
            <a:off x="319943" y="4699696"/>
            <a:ext cx="9958962" cy="5556884"/>
          </a:xfrm>
          <a:prstGeom prst="rect">
            <a:avLst/>
          </a:prstGeom>
        </p:spPr>
        <p:txBody>
          <a:bodyPr lIns="0" tIns="0" rIns="0" bIns="0" rtlCol="0" anchor="t">
            <a:spAutoFit/>
          </a:bodyPr>
          <a:lstStyle/>
          <a:p>
            <a:pPr algn="just">
              <a:lnSpc>
                <a:spcPts val="2940"/>
              </a:lnSpc>
            </a:pPr>
            <a:r>
              <a:rPr lang="en-US" sz="2100">
                <a:solidFill>
                  <a:srgbClr val="000000"/>
                </a:solidFill>
                <a:latin typeface="Canva Sans Bold"/>
              </a:rPr>
              <a:t>Discussion</a:t>
            </a:r>
          </a:p>
          <a:p>
            <a:pPr algn="just">
              <a:lnSpc>
                <a:spcPts val="2940"/>
              </a:lnSpc>
            </a:pPr>
            <a:endParaRPr lang="en-US" sz="2100">
              <a:solidFill>
                <a:srgbClr val="000000"/>
              </a:solidFill>
              <a:latin typeface="Canva Sans Bold"/>
            </a:endParaRPr>
          </a:p>
          <a:p>
            <a:pPr algn="just">
              <a:lnSpc>
                <a:spcPts val="2940"/>
              </a:lnSpc>
            </a:pPr>
            <a:r>
              <a:rPr lang="en-US" sz="2100">
                <a:solidFill>
                  <a:srgbClr val="000000"/>
                </a:solidFill>
                <a:latin typeface="Canva Sans"/>
              </a:rPr>
              <a:t>The results suggest that Total Sony Revenue and Operating Expenses of Sony are statistically significant predictors of Sony's profitability. Specifically, an increase in Total Sony Revenue is associated with an increase in profitability, while an increase in Operating Expenses of Sony is associated with a decrease in profitability. </a:t>
            </a:r>
          </a:p>
          <a:p>
            <a:pPr algn="just">
              <a:lnSpc>
                <a:spcPts val="2940"/>
              </a:lnSpc>
            </a:pPr>
            <a:endParaRPr lang="en-US" sz="2100">
              <a:solidFill>
                <a:srgbClr val="000000"/>
              </a:solidFill>
              <a:latin typeface="Canva Sans"/>
            </a:endParaRPr>
          </a:p>
          <a:p>
            <a:pPr algn="just">
              <a:lnSpc>
                <a:spcPts val="2940"/>
              </a:lnSpc>
            </a:pPr>
            <a:r>
              <a:rPr lang="en-US" sz="2100">
                <a:solidFill>
                  <a:srgbClr val="000000"/>
                </a:solidFill>
                <a:latin typeface="Canva Sans"/>
              </a:rPr>
              <a:t>However, the p-values for R&amp;D Expense and the Intercept are not statistically significant, indicating that these variables are not significant predictors of Sony's profitability.</a:t>
            </a:r>
          </a:p>
          <a:p>
            <a:pPr algn="just">
              <a:lnSpc>
                <a:spcPts val="2940"/>
              </a:lnSpc>
            </a:pPr>
            <a:endParaRPr lang="en-US" sz="2100">
              <a:solidFill>
                <a:srgbClr val="000000"/>
              </a:solidFill>
              <a:latin typeface="Canva Sans"/>
            </a:endParaRPr>
          </a:p>
          <a:p>
            <a:pPr algn="just">
              <a:lnSpc>
                <a:spcPts val="2940"/>
              </a:lnSpc>
            </a:pPr>
            <a:r>
              <a:rPr lang="en-US" sz="2100">
                <a:solidFill>
                  <a:srgbClr val="000000"/>
                </a:solidFill>
                <a:latin typeface="Canva Sans"/>
              </a:rPr>
              <a:t>As a result, We can increase profitability by offering more innovative products, R&amp;D costs are not a major factor in reducing our profits.</a:t>
            </a:r>
          </a:p>
          <a:p>
            <a:pPr marL="0" lvl="0" indent="0" algn="just">
              <a:lnSpc>
                <a:spcPts val="2940"/>
              </a:lnSpc>
              <a:spcBef>
                <a:spcPct val="0"/>
              </a:spcBef>
            </a:pPr>
            <a:endParaRPr lang="en-US" sz="2100">
              <a:solidFill>
                <a:srgbClr val="000000"/>
              </a:solidFill>
              <a:latin typeface="Canva Sans"/>
            </a:endParaRPr>
          </a:p>
        </p:txBody>
      </p:sp>
      <p:sp>
        <p:nvSpPr>
          <p:cNvPr id="9" name="TextBox 9"/>
          <p:cNvSpPr txBox="1"/>
          <p:nvPr/>
        </p:nvSpPr>
        <p:spPr>
          <a:xfrm>
            <a:off x="11613668" y="8975044"/>
            <a:ext cx="5946538" cy="925830"/>
          </a:xfrm>
          <a:prstGeom prst="rect">
            <a:avLst/>
          </a:prstGeom>
        </p:spPr>
        <p:txBody>
          <a:bodyPr lIns="0" tIns="0" rIns="0" bIns="0" rtlCol="0" anchor="t">
            <a:spAutoFit/>
          </a:bodyPr>
          <a:lstStyle/>
          <a:p>
            <a:pPr algn="r">
              <a:lnSpc>
                <a:spcPts val="2520"/>
              </a:lnSpc>
              <a:spcBef>
                <a:spcPct val="0"/>
              </a:spcBef>
            </a:pPr>
            <a:r>
              <a:rPr lang="en-US" sz="1800">
                <a:solidFill>
                  <a:srgbClr val="000000"/>
                </a:solidFill>
                <a:latin typeface="Canva Sans"/>
              </a:rPr>
              <a:t> A low p-value (typically less than 0.05) indicates that the relationship between the independent and dependent variables is statistically significant.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6FA"/>
        </a:solidFill>
        <a:effectLst/>
      </p:bgPr>
    </p:bg>
    <p:spTree>
      <p:nvGrpSpPr>
        <p:cNvPr id="1" name=""/>
        <p:cNvGrpSpPr/>
        <p:nvPr/>
      </p:nvGrpSpPr>
      <p:grpSpPr>
        <a:xfrm>
          <a:off x="0" y="0"/>
          <a:ext cx="0" cy="0"/>
          <a:chOff x="0" y="0"/>
          <a:chExt cx="0" cy="0"/>
        </a:xfrm>
      </p:grpSpPr>
      <p:sp>
        <p:nvSpPr>
          <p:cNvPr id="2" name="Freeform 2"/>
          <p:cNvSpPr/>
          <p:nvPr/>
        </p:nvSpPr>
        <p:spPr>
          <a:xfrm>
            <a:off x="10930937" y="4458704"/>
            <a:ext cx="6619661" cy="985907"/>
          </a:xfrm>
          <a:custGeom>
            <a:avLst/>
            <a:gdLst/>
            <a:ahLst/>
            <a:cxnLst/>
            <a:rect l="l" t="t" r="r" b="b"/>
            <a:pathLst>
              <a:path w="6619661" h="985907">
                <a:moveTo>
                  <a:pt x="0" y="0"/>
                </a:moveTo>
                <a:lnTo>
                  <a:pt x="6619660" y="0"/>
                </a:lnTo>
                <a:lnTo>
                  <a:pt x="6619660" y="985907"/>
                </a:lnTo>
                <a:lnTo>
                  <a:pt x="0" y="985907"/>
                </a:lnTo>
                <a:lnTo>
                  <a:pt x="0" y="0"/>
                </a:lnTo>
                <a:close/>
              </a:path>
            </a:pathLst>
          </a:custGeom>
          <a:blipFill>
            <a:blip r:embed="rId2"/>
            <a:stretch>
              <a:fillRect/>
            </a:stretch>
          </a:blipFill>
        </p:spPr>
        <p:txBody>
          <a:bodyPr/>
          <a:lstStyle/>
          <a:p>
            <a:endParaRPr lang="en-US"/>
          </a:p>
        </p:txBody>
      </p:sp>
      <p:sp>
        <p:nvSpPr>
          <p:cNvPr id="3" name="Freeform 3"/>
          <p:cNvSpPr/>
          <p:nvPr/>
        </p:nvSpPr>
        <p:spPr>
          <a:xfrm>
            <a:off x="10930937" y="6576787"/>
            <a:ext cx="6619661" cy="2306318"/>
          </a:xfrm>
          <a:custGeom>
            <a:avLst/>
            <a:gdLst/>
            <a:ahLst/>
            <a:cxnLst/>
            <a:rect l="l" t="t" r="r" b="b"/>
            <a:pathLst>
              <a:path w="6619661" h="2306318">
                <a:moveTo>
                  <a:pt x="0" y="0"/>
                </a:moveTo>
                <a:lnTo>
                  <a:pt x="6619660" y="0"/>
                </a:lnTo>
                <a:lnTo>
                  <a:pt x="6619660" y="2306318"/>
                </a:lnTo>
                <a:lnTo>
                  <a:pt x="0" y="2306318"/>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660867" y="156367"/>
            <a:ext cx="17022772" cy="1384300"/>
          </a:xfrm>
          <a:prstGeom prst="rect">
            <a:avLst/>
          </a:prstGeom>
        </p:spPr>
        <p:txBody>
          <a:bodyPr lIns="0" tIns="0" rIns="0" bIns="0" rtlCol="0" anchor="t">
            <a:spAutoFit/>
          </a:bodyPr>
          <a:lstStyle/>
          <a:p>
            <a:pPr algn="ctr">
              <a:lnSpc>
                <a:spcPts val="5599"/>
              </a:lnSpc>
            </a:pPr>
            <a:r>
              <a:rPr lang="en-US" sz="3999">
                <a:solidFill>
                  <a:srgbClr val="000000"/>
                </a:solidFill>
                <a:latin typeface="Canva Sans Bold"/>
              </a:rPr>
              <a:t>Regression Analysis for External Variables </a:t>
            </a:r>
          </a:p>
          <a:p>
            <a:pPr algn="ctr">
              <a:lnSpc>
                <a:spcPts val="5599"/>
              </a:lnSpc>
            </a:pPr>
            <a:r>
              <a:rPr lang="en-US" sz="3999">
                <a:solidFill>
                  <a:srgbClr val="000000"/>
                </a:solidFill>
                <a:latin typeface="Canva Sans Bold Italics"/>
              </a:rPr>
              <a:t>which might affect profitability</a:t>
            </a:r>
          </a:p>
        </p:txBody>
      </p:sp>
      <p:sp>
        <p:nvSpPr>
          <p:cNvPr id="5" name="Freeform 5"/>
          <p:cNvSpPr/>
          <p:nvPr/>
        </p:nvSpPr>
        <p:spPr>
          <a:xfrm>
            <a:off x="-2156349" y="-4834341"/>
            <a:ext cx="6212735" cy="6375008"/>
          </a:xfrm>
          <a:custGeom>
            <a:avLst/>
            <a:gdLst/>
            <a:ahLst/>
            <a:cxnLst/>
            <a:rect l="l" t="t" r="r" b="b"/>
            <a:pathLst>
              <a:path w="6212735" h="6375008">
                <a:moveTo>
                  <a:pt x="0" y="0"/>
                </a:moveTo>
                <a:lnTo>
                  <a:pt x="6212735" y="0"/>
                </a:lnTo>
                <a:lnTo>
                  <a:pt x="6212735" y="6375008"/>
                </a:lnTo>
                <a:lnTo>
                  <a:pt x="0" y="63750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4117" y="1813508"/>
            <a:ext cx="17276480" cy="2521371"/>
          </a:xfrm>
          <a:custGeom>
            <a:avLst/>
            <a:gdLst/>
            <a:ahLst/>
            <a:cxnLst/>
            <a:rect l="l" t="t" r="r" b="b"/>
            <a:pathLst>
              <a:path w="17276480" h="2521371">
                <a:moveTo>
                  <a:pt x="0" y="0"/>
                </a:moveTo>
                <a:lnTo>
                  <a:pt x="17276480" y="0"/>
                </a:lnTo>
                <a:lnTo>
                  <a:pt x="17276480" y="2521371"/>
                </a:lnTo>
                <a:lnTo>
                  <a:pt x="0" y="2521371"/>
                </a:lnTo>
                <a:lnTo>
                  <a:pt x="0" y="0"/>
                </a:lnTo>
                <a:close/>
              </a:path>
            </a:pathLst>
          </a:custGeom>
          <a:blipFill>
            <a:blip r:embed="rId6"/>
            <a:stretch>
              <a:fillRect l="-799" r="-799"/>
            </a:stretch>
          </a:blipFill>
        </p:spPr>
        <p:txBody>
          <a:bodyPr/>
          <a:lstStyle/>
          <a:p>
            <a:endParaRPr lang="en-US"/>
          </a:p>
        </p:txBody>
      </p:sp>
      <p:sp>
        <p:nvSpPr>
          <p:cNvPr id="7" name="TextBox 7"/>
          <p:cNvSpPr txBox="1"/>
          <p:nvPr/>
        </p:nvSpPr>
        <p:spPr>
          <a:xfrm>
            <a:off x="274117" y="4630154"/>
            <a:ext cx="9444446" cy="3887470"/>
          </a:xfrm>
          <a:prstGeom prst="rect">
            <a:avLst/>
          </a:prstGeom>
        </p:spPr>
        <p:txBody>
          <a:bodyPr lIns="0" tIns="0" rIns="0" bIns="0" rtlCol="0" anchor="t">
            <a:spAutoFit/>
          </a:bodyPr>
          <a:lstStyle/>
          <a:p>
            <a:pPr marL="0" lvl="0" indent="0" algn="just">
              <a:lnSpc>
                <a:spcPts val="3079"/>
              </a:lnSpc>
              <a:spcBef>
                <a:spcPct val="0"/>
              </a:spcBef>
            </a:pPr>
            <a:r>
              <a:rPr lang="en-US" sz="2199" u="none" strike="noStrike">
                <a:solidFill>
                  <a:srgbClr val="000000"/>
                </a:solidFill>
                <a:latin typeface="Canva Sans Bold"/>
              </a:rPr>
              <a:t>Discussion</a:t>
            </a:r>
          </a:p>
          <a:p>
            <a:pPr marL="0" lvl="0" indent="0" algn="just">
              <a:lnSpc>
                <a:spcPts val="3079"/>
              </a:lnSpc>
              <a:spcBef>
                <a:spcPct val="0"/>
              </a:spcBef>
            </a:pPr>
            <a:endParaRPr lang="en-US" sz="2199" u="none" strike="noStrike">
              <a:solidFill>
                <a:srgbClr val="000000"/>
              </a:solidFill>
              <a:latin typeface="Canva Sans Bold"/>
            </a:endParaRPr>
          </a:p>
          <a:p>
            <a:pPr marL="0" lvl="0" indent="0" algn="just">
              <a:lnSpc>
                <a:spcPts val="3079"/>
              </a:lnSpc>
              <a:spcBef>
                <a:spcPct val="0"/>
              </a:spcBef>
            </a:pPr>
            <a:r>
              <a:rPr lang="en-US" sz="2199" u="none" strike="noStrike">
                <a:solidFill>
                  <a:srgbClr val="000000"/>
                </a:solidFill>
                <a:latin typeface="Canva Sans"/>
              </a:rPr>
              <a:t>The results suggest that Global Market Revenue, Global Revenue Growth of the Market, and Global Average Revenue Per Capita are statistically significant predictors of Sony's profitability. </a:t>
            </a:r>
          </a:p>
          <a:p>
            <a:pPr marL="0" lvl="0" indent="0" algn="just">
              <a:lnSpc>
                <a:spcPts val="3079"/>
              </a:lnSpc>
              <a:spcBef>
                <a:spcPct val="0"/>
              </a:spcBef>
            </a:pPr>
            <a:endParaRPr lang="en-US" sz="2199" u="none" strike="noStrike">
              <a:solidFill>
                <a:srgbClr val="000000"/>
              </a:solidFill>
              <a:latin typeface="Canva Sans"/>
            </a:endParaRPr>
          </a:p>
          <a:p>
            <a:pPr marL="0" lvl="0" indent="0" algn="just">
              <a:lnSpc>
                <a:spcPts val="3079"/>
              </a:lnSpc>
              <a:spcBef>
                <a:spcPct val="0"/>
              </a:spcBef>
            </a:pPr>
            <a:r>
              <a:rPr lang="en-US" sz="2199" u="none" strike="noStrike">
                <a:solidFill>
                  <a:srgbClr val="000000"/>
                </a:solidFill>
                <a:latin typeface="Canva Sans"/>
              </a:rPr>
              <a:t>Specifically, an increase in these external factors is associated with an increase in Sony's profitability. The p-values for these variables are all less than 0.05, indicating that the relationships between these variables and Sony's profitability are statistically significant.</a:t>
            </a:r>
          </a:p>
        </p:txBody>
      </p:sp>
      <p:sp>
        <p:nvSpPr>
          <p:cNvPr id="8" name="TextBox 8"/>
          <p:cNvSpPr txBox="1"/>
          <p:nvPr/>
        </p:nvSpPr>
        <p:spPr>
          <a:xfrm>
            <a:off x="11419781" y="5539861"/>
            <a:ext cx="6130816" cy="611505"/>
          </a:xfrm>
          <a:prstGeom prst="rect">
            <a:avLst/>
          </a:prstGeom>
        </p:spPr>
        <p:txBody>
          <a:bodyPr lIns="0" tIns="0" rIns="0" bIns="0" rtlCol="0" anchor="t">
            <a:spAutoFit/>
          </a:bodyPr>
          <a:lstStyle/>
          <a:p>
            <a:pPr marL="0" lvl="0" indent="0" algn="r">
              <a:lnSpc>
                <a:spcPts val="2519"/>
              </a:lnSpc>
              <a:spcBef>
                <a:spcPct val="0"/>
              </a:spcBef>
            </a:pPr>
            <a:r>
              <a:rPr lang="en-US" sz="1799" u="none" strike="noStrike">
                <a:solidFill>
                  <a:srgbClr val="000000"/>
                </a:solidFill>
                <a:latin typeface="Canva Sans"/>
              </a:rPr>
              <a:t>The Adjusted R-squared corrects for this by penalizing the addition of unnecessary variables. </a:t>
            </a:r>
          </a:p>
        </p:txBody>
      </p:sp>
      <p:sp>
        <p:nvSpPr>
          <p:cNvPr id="9" name="TextBox 9"/>
          <p:cNvSpPr txBox="1"/>
          <p:nvPr/>
        </p:nvSpPr>
        <p:spPr>
          <a:xfrm>
            <a:off x="11604059" y="8987880"/>
            <a:ext cx="5946538" cy="925830"/>
          </a:xfrm>
          <a:prstGeom prst="rect">
            <a:avLst/>
          </a:prstGeom>
        </p:spPr>
        <p:txBody>
          <a:bodyPr lIns="0" tIns="0" rIns="0" bIns="0" rtlCol="0" anchor="t">
            <a:spAutoFit/>
          </a:bodyPr>
          <a:lstStyle/>
          <a:p>
            <a:pPr algn="r">
              <a:lnSpc>
                <a:spcPts val="2520"/>
              </a:lnSpc>
              <a:spcBef>
                <a:spcPct val="0"/>
              </a:spcBef>
            </a:pPr>
            <a:r>
              <a:rPr lang="en-US" sz="1800">
                <a:solidFill>
                  <a:srgbClr val="000000"/>
                </a:solidFill>
                <a:latin typeface="Canva Sans"/>
              </a:rPr>
              <a:t> A low p-value (typically less than 0.05) indicates that the relationship between the independent and dependent variables is statistically significant.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6FA"/>
        </a:solidFill>
        <a:effectLst/>
      </p:bgPr>
    </p:bg>
    <p:spTree>
      <p:nvGrpSpPr>
        <p:cNvPr id="1" name=""/>
        <p:cNvGrpSpPr/>
        <p:nvPr/>
      </p:nvGrpSpPr>
      <p:grpSpPr>
        <a:xfrm>
          <a:off x="0" y="0"/>
          <a:ext cx="0" cy="0"/>
          <a:chOff x="0" y="0"/>
          <a:chExt cx="0" cy="0"/>
        </a:xfrm>
      </p:grpSpPr>
      <p:sp>
        <p:nvSpPr>
          <p:cNvPr id="2" name="Freeform 2"/>
          <p:cNvSpPr/>
          <p:nvPr/>
        </p:nvSpPr>
        <p:spPr>
          <a:xfrm rot="-6000">
            <a:off x="10738317" y="2517033"/>
            <a:ext cx="6306518" cy="3884939"/>
          </a:xfrm>
          <a:custGeom>
            <a:avLst/>
            <a:gdLst/>
            <a:ahLst/>
            <a:cxnLst/>
            <a:rect l="l" t="t" r="r" b="b"/>
            <a:pathLst>
              <a:path w="6306518" h="3884939">
                <a:moveTo>
                  <a:pt x="6761" y="0"/>
                </a:moveTo>
                <a:lnTo>
                  <a:pt x="6306518" y="10995"/>
                </a:lnTo>
                <a:lnTo>
                  <a:pt x="6299757" y="3884939"/>
                </a:lnTo>
                <a:lnTo>
                  <a:pt x="0" y="3873943"/>
                </a:lnTo>
                <a:lnTo>
                  <a:pt x="6761" y="0"/>
                </a:lnTo>
                <a:close/>
              </a:path>
            </a:pathLst>
          </a:custGeom>
          <a:blipFill>
            <a:blip r:embed="rId2"/>
            <a:stretch>
              <a:fillRect l="-9447" t="-19057" r="-600" b="36"/>
            </a:stretch>
          </a:blipFill>
        </p:spPr>
        <p:txBody>
          <a:bodyPr/>
          <a:lstStyle/>
          <a:p>
            <a:endParaRPr lang="en-US"/>
          </a:p>
        </p:txBody>
      </p:sp>
      <p:sp>
        <p:nvSpPr>
          <p:cNvPr id="3" name="Freeform 3"/>
          <p:cNvSpPr/>
          <p:nvPr/>
        </p:nvSpPr>
        <p:spPr>
          <a:xfrm>
            <a:off x="2053954" y="2522527"/>
            <a:ext cx="5814558" cy="3873949"/>
          </a:xfrm>
          <a:custGeom>
            <a:avLst/>
            <a:gdLst/>
            <a:ahLst/>
            <a:cxnLst/>
            <a:rect l="l" t="t" r="r" b="b"/>
            <a:pathLst>
              <a:path w="5814558" h="3873949">
                <a:moveTo>
                  <a:pt x="0" y="0"/>
                </a:moveTo>
                <a:lnTo>
                  <a:pt x="5814558" y="0"/>
                </a:lnTo>
                <a:lnTo>
                  <a:pt x="5814558" y="3873950"/>
                </a:lnTo>
                <a:lnTo>
                  <a:pt x="0" y="3873950"/>
                </a:lnTo>
                <a:lnTo>
                  <a:pt x="0" y="0"/>
                </a:lnTo>
                <a:close/>
              </a:path>
            </a:pathLst>
          </a:custGeom>
          <a:blipFill>
            <a:blip r:embed="rId3"/>
            <a:stretch>
              <a:fillRect/>
            </a:stretch>
          </a:blipFill>
        </p:spPr>
        <p:txBody>
          <a:bodyPr/>
          <a:lstStyle/>
          <a:p>
            <a:endParaRPr lang="en-US"/>
          </a:p>
        </p:txBody>
      </p:sp>
      <p:sp>
        <p:nvSpPr>
          <p:cNvPr id="4" name="Freeform 4"/>
          <p:cNvSpPr/>
          <p:nvPr/>
        </p:nvSpPr>
        <p:spPr>
          <a:xfrm>
            <a:off x="15459468" y="4832046"/>
            <a:ext cx="1948899" cy="1935906"/>
          </a:xfrm>
          <a:custGeom>
            <a:avLst/>
            <a:gdLst/>
            <a:ahLst/>
            <a:cxnLst/>
            <a:rect l="l" t="t" r="r" b="b"/>
            <a:pathLst>
              <a:path w="1948899" h="1935906">
                <a:moveTo>
                  <a:pt x="0" y="0"/>
                </a:moveTo>
                <a:lnTo>
                  <a:pt x="1948898" y="0"/>
                </a:lnTo>
                <a:lnTo>
                  <a:pt x="1948898" y="1935906"/>
                </a:lnTo>
                <a:lnTo>
                  <a:pt x="0" y="1935906"/>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5642788" y="639534"/>
            <a:ext cx="7002423" cy="1028700"/>
          </a:xfrm>
          <a:prstGeom prst="rect">
            <a:avLst/>
          </a:prstGeom>
        </p:spPr>
        <p:txBody>
          <a:bodyPr lIns="0" tIns="0" rIns="0" bIns="0" rtlCol="0" anchor="t">
            <a:spAutoFit/>
          </a:bodyPr>
          <a:lstStyle/>
          <a:p>
            <a:pPr algn="ctr">
              <a:lnSpc>
                <a:spcPts val="8400"/>
              </a:lnSpc>
            </a:pPr>
            <a:r>
              <a:rPr lang="en-US" sz="6000">
                <a:solidFill>
                  <a:srgbClr val="000000"/>
                </a:solidFill>
                <a:latin typeface="Canva Sans Bold"/>
              </a:rPr>
              <a:t>Recommendations</a:t>
            </a:r>
          </a:p>
        </p:txBody>
      </p:sp>
      <p:sp>
        <p:nvSpPr>
          <p:cNvPr id="6" name="TextBox 6"/>
          <p:cNvSpPr txBox="1"/>
          <p:nvPr/>
        </p:nvSpPr>
        <p:spPr>
          <a:xfrm>
            <a:off x="11349235" y="6931782"/>
            <a:ext cx="5084682" cy="1251585"/>
          </a:xfrm>
          <a:prstGeom prst="rect">
            <a:avLst/>
          </a:prstGeom>
        </p:spPr>
        <p:txBody>
          <a:bodyPr lIns="0" tIns="0" rIns="0" bIns="0" rtlCol="0" anchor="t">
            <a:spAutoFit/>
          </a:bodyPr>
          <a:lstStyle/>
          <a:p>
            <a:pPr algn="ctr">
              <a:lnSpc>
                <a:spcPts val="5040"/>
              </a:lnSpc>
            </a:pPr>
            <a:r>
              <a:rPr lang="en-US" sz="3600">
                <a:solidFill>
                  <a:srgbClr val="000000"/>
                </a:solidFill>
                <a:latin typeface="Canva Sans Bold"/>
              </a:rPr>
              <a:t>Promote PS+ Subscription</a:t>
            </a:r>
          </a:p>
        </p:txBody>
      </p:sp>
      <p:sp>
        <p:nvSpPr>
          <p:cNvPr id="7" name="TextBox 7"/>
          <p:cNvSpPr txBox="1"/>
          <p:nvPr/>
        </p:nvSpPr>
        <p:spPr>
          <a:xfrm>
            <a:off x="1527021" y="6701277"/>
            <a:ext cx="6868425" cy="1889760"/>
          </a:xfrm>
          <a:prstGeom prst="rect">
            <a:avLst/>
          </a:prstGeom>
        </p:spPr>
        <p:txBody>
          <a:bodyPr lIns="0" tIns="0" rIns="0" bIns="0" rtlCol="0" anchor="t">
            <a:spAutoFit/>
          </a:bodyPr>
          <a:lstStyle/>
          <a:p>
            <a:pPr algn="ctr">
              <a:lnSpc>
                <a:spcPts val="5040"/>
              </a:lnSpc>
            </a:pPr>
            <a:r>
              <a:rPr lang="en-US" sz="3600">
                <a:solidFill>
                  <a:srgbClr val="000000"/>
                </a:solidFill>
                <a:latin typeface="Canva Sans Bold"/>
              </a:rPr>
              <a:t>Remain Competitive, Increase Eco-Friendliness and efficiency  </a:t>
            </a:r>
          </a:p>
        </p:txBody>
      </p:sp>
      <p:sp>
        <p:nvSpPr>
          <p:cNvPr id="8" name="Freeform 8"/>
          <p:cNvSpPr/>
          <p:nvPr/>
        </p:nvSpPr>
        <p:spPr>
          <a:xfrm>
            <a:off x="-3258071" y="-4629150"/>
            <a:ext cx="7874368" cy="8080041"/>
          </a:xfrm>
          <a:custGeom>
            <a:avLst/>
            <a:gdLst/>
            <a:ahLst/>
            <a:cxnLst/>
            <a:rect l="l" t="t" r="r" b="b"/>
            <a:pathLst>
              <a:path w="7874368" h="8080041">
                <a:moveTo>
                  <a:pt x="0" y="0"/>
                </a:moveTo>
                <a:lnTo>
                  <a:pt x="7874367" y="0"/>
                </a:lnTo>
                <a:lnTo>
                  <a:pt x="7874367" y="8080041"/>
                </a:lnTo>
                <a:lnTo>
                  <a:pt x="0" y="80800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rot="7659121">
            <a:off x="15405843" y="6226229"/>
            <a:ext cx="7105285" cy="7290871"/>
          </a:xfrm>
          <a:custGeom>
            <a:avLst/>
            <a:gdLst/>
            <a:ahLst/>
            <a:cxnLst/>
            <a:rect l="l" t="t" r="r" b="b"/>
            <a:pathLst>
              <a:path w="7105285" h="7290871">
                <a:moveTo>
                  <a:pt x="0" y="0"/>
                </a:moveTo>
                <a:lnTo>
                  <a:pt x="7105285" y="0"/>
                </a:lnTo>
                <a:lnTo>
                  <a:pt x="7105285" y="7290871"/>
                </a:lnTo>
                <a:lnTo>
                  <a:pt x="0" y="72908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6FA"/>
        </a:solidFill>
        <a:effectLst/>
      </p:bgPr>
    </p:bg>
    <p:spTree>
      <p:nvGrpSpPr>
        <p:cNvPr id="1" name=""/>
        <p:cNvGrpSpPr/>
        <p:nvPr/>
      </p:nvGrpSpPr>
      <p:grpSpPr>
        <a:xfrm>
          <a:off x="0" y="0"/>
          <a:ext cx="0" cy="0"/>
          <a:chOff x="0" y="0"/>
          <a:chExt cx="0" cy="0"/>
        </a:xfrm>
      </p:grpSpPr>
      <p:sp>
        <p:nvSpPr>
          <p:cNvPr id="2" name="Freeform 2"/>
          <p:cNvSpPr/>
          <p:nvPr/>
        </p:nvSpPr>
        <p:spPr>
          <a:xfrm>
            <a:off x="1527021" y="2375068"/>
            <a:ext cx="7411321" cy="4168868"/>
          </a:xfrm>
          <a:custGeom>
            <a:avLst/>
            <a:gdLst/>
            <a:ahLst/>
            <a:cxnLst/>
            <a:rect l="l" t="t" r="r" b="b"/>
            <a:pathLst>
              <a:path w="7411321" h="4168868">
                <a:moveTo>
                  <a:pt x="0" y="0"/>
                </a:moveTo>
                <a:lnTo>
                  <a:pt x="7411321" y="0"/>
                </a:lnTo>
                <a:lnTo>
                  <a:pt x="7411321" y="4168868"/>
                </a:lnTo>
                <a:lnTo>
                  <a:pt x="0" y="4168868"/>
                </a:lnTo>
                <a:lnTo>
                  <a:pt x="0" y="0"/>
                </a:lnTo>
                <a:close/>
              </a:path>
            </a:pathLst>
          </a:custGeom>
          <a:blipFill>
            <a:blip r:embed="rId2"/>
            <a:stretch>
              <a:fillRect/>
            </a:stretch>
          </a:blipFill>
        </p:spPr>
        <p:txBody>
          <a:bodyPr/>
          <a:lstStyle/>
          <a:p>
            <a:endParaRPr lang="en-US"/>
          </a:p>
        </p:txBody>
      </p:sp>
      <p:sp>
        <p:nvSpPr>
          <p:cNvPr id="3" name="Freeform 3"/>
          <p:cNvSpPr/>
          <p:nvPr/>
        </p:nvSpPr>
        <p:spPr>
          <a:xfrm>
            <a:off x="10130369" y="2375068"/>
            <a:ext cx="7522413" cy="4231358"/>
          </a:xfrm>
          <a:custGeom>
            <a:avLst/>
            <a:gdLst/>
            <a:ahLst/>
            <a:cxnLst/>
            <a:rect l="l" t="t" r="r" b="b"/>
            <a:pathLst>
              <a:path w="7522413" h="4231358">
                <a:moveTo>
                  <a:pt x="0" y="0"/>
                </a:moveTo>
                <a:lnTo>
                  <a:pt x="7522414" y="0"/>
                </a:lnTo>
                <a:lnTo>
                  <a:pt x="7522414" y="4231358"/>
                </a:lnTo>
                <a:lnTo>
                  <a:pt x="0" y="4231358"/>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5642788" y="639534"/>
            <a:ext cx="7002423" cy="1028700"/>
          </a:xfrm>
          <a:prstGeom prst="rect">
            <a:avLst/>
          </a:prstGeom>
        </p:spPr>
        <p:txBody>
          <a:bodyPr lIns="0" tIns="0" rIns="0" bIns="0" rtlCol="0" anchor="t">
            <a:spAutoFit/>
          </a:bodyPr>
          <a:lstStyle/>
          <a:p>
            <a:pPr marL="0" lvl="0" indent="0" algn="ctr">
              <a:lnSpc>
                <a:spcPts val="8400"/>
              </a:lnSpc>
              <a:spcBef>
                <a:spcPct val="0"/>
              </a:spcBef>
            </a:pPr>
            <a:r>
              <a:rPr lang="en-US" sz="6000" u="none" strike="noStrike">
                <a:solidFill>
                  <a:srgbClr val="000000"/>
                </a:solidFill>
                <a:latin typeface="Canva Sans Bold"/>
              </a:rPr>
              <a:t>Recommendations</a:t>
            </a:r>
          </a:p>
        </p:txBody>
      </p:sp>
      <p:sp>
        <p:nvSpPr>
          <p:cNvPr id="5" name="TextBox 5"/>
          <p:cNvSpPr txBox="1"/>
          <p:nvPr/>
        </p:nvSpPr>
        <p:spPr>
          <a:xfrm>
            <a:off x="10130369" y="6931782"/>
            <a:ext cx="7522413" cy="1889760"/>
          </a:xfrm>
          <a:prstGeom prst="rect">
            <a:avLst/>
          </a:prstGeom>
        </p:spPr>
        <p:txBody>
          <a:bodyPr lIns="0" tIns="0" rIns="0" bIns="0" rtlCol="0" anchor="t">
            <a:spAutoFit/>
          </a:bodyPr>
          <a:lstStyle/>
          <a:p>
            <a:pPr marL="0" lvl="0" indent="0" algn="ctr">
              <a:lnSpc>
                <a:spcPts val="5040"/>
              </a:lnSpc>
              <a:spcBef>
                <a:spcPct val="0"/>
              </a:spcBef>
            </a:pPr>
            <a:r>
              <a:rPr lang="en-US" sz="3600" u="none" strike="noStrike">
                <a:solidFill>
                  <a:srgbClr val="000000"/>
                </a:solidFill>
                <a:latin typeface="Canva Sans Bold"/>
              </a:rPr>
              <a:t>Adaptive Sales Strategies to consumer behavior and market trends</a:t>
            </a:r>
          </a:p>
        </p:txBody>
      </p:sp>
      <p:sp>
        <p:nvSpPr>
          <p:cNvPr id="6" name="TextBox 6"/>
          <p:cNvSpPr txBox="1"/>
          <p:nvPr/>
        </p:nvSpPr>
        <p:spPr>
          <a:xfrm>
            <a:off x="1527021" y="6701277"/>
            <a:ext cx="6868425" cy="1889760"/>
          </a:xfrm>
          <a:prstGeom prst="rect">
            <a:avLst/>
          </a:prstGeom>
        </p:spPr>
        <p:txBody>
          <a:bodyPr lIns="0" tIns="0" rIns="0" bIns="0" rtlCol="0" anchor="t">
            <a:spAutoFit/>
          </a:bodyPr>
          <a:lstStyle/>
          <a:p>
            <a:pPr marL="0" lvl="0" indent="0" algn="ctr">
              <a:lnSpc>
                <a:spcPts val="5040"/>
              </a:lnSpc>
              <a:spcBef>
                <a:spcPct val="0"/>
              </a:spcBef>
            </a:pPr>
            <a:r>
              <a:rPr lang="en-US" sz="3600" u="none" strike="noStrike">
                <a:solidFill>
                  <a:srgbClr val="000000"/>
                </a:solidFill>
                <a:latin typeface="Canva Sans Bold"/>
              </a:rPr>
              <a:t>1st Party Development to push sales through compelling software</a:t>
            </a:r>
          </a:p>
        </p:txBody>
      </p:sp>
      <p:sp>
        <p:nvSpPr>
          <p:cNvPr id="7" name="Freeform 7"/>
          <p:cNvSpPr/>
          <p:nvPr/>
        </p:nvSpPr>
        <p:spPr>
          <a:xfrm rot="7659121">
            <a:off x="15897781" y="7227127"/>
            <a:ext cx="6286446" cy="6450644"/>
          </a:xfrm>
          <a:custGeom>
            <a:avLst/>
            <a:gdLst/>
            <a:ahLst/>
            <a:cxnLst/>
            <a:rect l="l" t="t" r="r" b="b"/>
            <a:pathLst>
              <a:path w="6286446" h="6450644">
                <a:moveTo>
                  <a:pt x="0" y="0"/>
                </a:moveTo>
                <a:lnTo>
                  <a:pt x="6286446" y="0"/>
                </a:lnTo>
                <a:lnTo>
                  <a:pt x="6286446" y="6450644"/>
                </a:lnTo>
                <a:lnTo>
                  <a:pt x="0" y="64506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3258071" y="-4629150"/>
            <a:ext cx="7453516" cy="7648197"/>
          </a:xfrm>
          <a:custGeom>
            <a:avLst/>
            <a:gdLst/>
            <a:ahLst/>
            <a:cxnLst/>
            <a:rect l="l" t="t" r="r" b="b"/>
            <a:pathLst>
              <a:path w="7453516" h="7648197">
                <a:moveTo>
                  <a:pt x="0" y="0"/>
                </a:moveTo>
                <a:lnTo>
                  <a:pt x="7453515" y="0"/>
                </a:lnTo>
                <a:lnTo>
                  <a:pt x="7453515" y="7648197"/>
                </a:lnTo>
                <a:lnTo>
                  <a:pt x="0" y="76481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6FA"/>
        </a:solidFill>
        <a:effectLst/>
      </p:bgPr>
    </p:bg>
    <p:spTree>
      <p:nvGrpSpPr>
        <p:cNvPr id="1" name=""/>
        <p:cNvGrpSpPr/>
        <p:nvPr/>
      </p:nvGrpSpPr>
      <p:grpSpPr>
        <a:xfrm>
          <a:off x="0" y="0"/>
          <a:ext cx="0" cy="0"/>
          <a:chOff x="0" y="0"/>
          <a:chExt cx="0" cy="0"/>
        </a:xfrm>
      </p:grpSpPr>
      <p:sp>
        <p:nvSpPr>
          <p:cNvPr id="2" name="TextBox 2"/>
          <p:cNvSpPr txBox="1"/>
          <p:nvPr/>
        </p:nvSpPr>
        <p:spPr>
          <a:xfrm>
            <a:off x="7047369" y="639534"/>
            <a:ext cx="4193262" cy="1028700"/>
          </a:xfrm>
          <a:prstGeom prst="rect">
            <a:avLst/>
          </a:prstGeom>
        </p:spPr>
        <p:txBody>
          <a:bodyPr lIns="0" tIns="0" rIns="0" bIns="0" rtlCol="0" anchor="t">
            <a:spAutoFit/>
          </a:bodyPr>
          <a:lstStyle/>
          <a:p>
            <a:pPr marL="0" lvl="0" indent="0" algn="ctr">
              <a:lnSpc>
                <a:spcPts val="8400"/>
              </a:lnSpc>
              <a:spcBef>
                <a:spcPct val="0"/>
              </a:spcBef>
            </a:pPr>
            <a:r>
              <a:rPr lang="en-US" sz="6000">
                <a:solidFill>
                  <a:srgbClr val="000000"/>
                </a:solidFill>
                <a:latin typeface="Canva Sans Bold"/>
              </a:rPr>
              <a:t>References</a:t>
            </a:r>
          </a:p>
        </p:txBody>
      </p:sp>
      <p:sp>
        <p:nvSpPr>
          <p:cNvPr id="3" name="Freeform 3"/>
          <p:cNvSpPr/>
          <p:nvPr/>
        </p:nvSpPr>
        <p:spPr>
          <a:xfrm rot="7659121">
            <a:off x="15897781" y="7227127"/>
            <a:ext cx="6286446" cy="6450644"/>
          </a:xfrm>
          <a:custGeom>
            <a:avLst/>
            <a:gdLst/>
            <a:ahLst/>
            <a:cxnLst/>
            <a:rect l="l" t="t" r="r" b="b"/>
            <a:pathLst>
              <a:path w="6286446" h="6450644">
                <a:moveTo>
                  <a:pt x="0" y="0"/>
                </a:moveTo>
                <a:lnTo>
                  <a:pt x="6286446" y="0"/>
                </a:lnTo>
                <a:lnTo>
                  <a:pt x="6286446" y="6450644"/>
                </a:lnTo>
                <a:lnTo>
                  <a:pt x="0" y="64506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285888" y="1951675"/>
            <a:ext cx="15716225" cy="7101840"/>
          </a:xfrm>
          <a:prstGeom prst="rect">
            <a:avLst/>
          </a:prstGeom>
        </p:spPr>
        <p:txBody>
          <a:bodyPr lIns="0" tIns="0" rIns="0" bIns="0" rtlCol="0" anchor="t">
            <a:spAutoFit/>
          </a:bodyPr>
          <a:lstStyle/>
          <a:p>
            <a:pPr algn="just">
              <a:lnSpc>
                <a:spcPts val="3359"/>
              </a:lnSpc>
            </a:pPr>
            <a:r>
              <a:rPr lang="en-US" sz="2400">
                <a:solidFill>
                  <a:srgbClr val="000000"/>
                </a:solidFill>
                <a:latin typeface="Canva Sans Bold"/>
              </a:rPr>
              <a:t>1) Sony Announces PS5 Sales Numbers, Says Putting MLB On Xbox Was A Good Move. (2023). GameSpot. </a:t>
            </a:r>
          </a:p>
          <a:p>
            <a:pPr algn="just">
              <a:lnSpc>
                <a:spcPts val="3359"/>
              </a:lnSpc>
            </a:pPr>
            <a:r>
              <a:rPr lang="en-US" sz="2400">
                <a:solidFill>
                  <a:srgbClr val="000000"/>
                </a:solidFill>
                <a:latin typeface="Canva Sans Bold"/>
                <a:hlinkClick r:id="rId4" tooltip="https://www.gamespot.com/articles/sony-announces-ps5-sales-numbers-says-putting-mlb-on-xbox-was-a-good-move/1100-6494758/"/>
              </a:rPr>
              <a:t>https://www.gamespot.com/articles/sony-announces-ps5-sales-numbers-says-putting-mlb-on-xbox-was-a-good-move/1100-6494758/</a:t>
            </a:r>
          </a:p>
          <a:p>
            <a:pPr algn="just">
              <a:lnSpc>
                <a:spcPts val="3359"/>
              </a:lnSpc>
            </a:pPr>
            <a:endParaRPr lang="en-US" sz="2400">
              <a:solidFill>
                <a:srgbClr val="000000"/>
              </a:solidFill>
              <a:latin typeface="Canva Sans Bold"/>
              <a:hlinkClick r:id="rId4" tooltip="https://www.gamespot.com/articles/sony-announces-ps5-sales-numbers-says-putting-mlb-on-xbox-was-a-good-move/1100-6494758/"/>
            </a:endParaRPr>
          </a:p>
          <a:p>
            <a:pPr algn="just">
              <a:lnSpc>
                <a:spcPts val="3359"/>
              </a:lnSpc>
            </a:pPr>
            <a:r>
              <a:rPr lang="en-US" sz="2400">
                <a:solidFill>
                  <a:srgbClr val="000000"/>
                </a:solidFill>
                <a:latin typeface="Canva Sans Bold"/>
              </a:rPr>
              <a:t>2) D’Angelo, W. (2023, October 1). PS5 vs Xbox Series X|S vs Switch Launch Sales Comparison Through Month 34. VGChartz. </a:t>
            </a:r>
            <a:r>
              <a:rPr lang="en-US" sz="2400">
                <a:solidFill>
                  <a:srgbClr val="000000"/>
                </a:solidFill>
                <a:latin typeface="Canva Sans Bold"/>
                <a:hlinkClick r:id="rId5" tooltip="https://www.vgchartz.com/article/458530/ps5-vs-xbox-series-xs-vs-switch-launch-sales-comparison-through-month-34/"/>
              </a:rPr>
              <a:t>https://www.vgchartz.com/article/458530/ps5-vs-xbox-series-xs-vs-switch-launch-sales-comparison-through-month-34/</a:t>
            </a:r>
          </a:p>
          <a:p>
            <a:pPr algn="just">
              <a:lnSpc>
                <a:spcPts val="3359"/>
              </a:lnSpc>
            </a:pPr>
            <a:endParaRPr lang="en-US" sz="2400">
              <a:solidFill>
                <a:srgbClr val="000000"/>
              </a:solidFill>
              <a:latin typeface="Canva Sans Bold"/>
              <a:hlinkClick r:id="rId5" tooltip="https://www.vgchartz.com/article/458530/ps5-vs-xbox-series-xs-vs-switch-launch-sales-comparison-through-month-34/"/>
            </a:endParaRPr>
          </a:p>
          <a:p>
            <a:pPr algn="just">
              <a:lnSpc>
                <a:spcPts val="3359"/>
              </a:lnSpc>
            </a:pPr>
            <a:r>
              <a:rPr lang="en-US" sz="2400">
                <a:solidFill>
                  <a:srgbClr val="000000"/>
                </a:solidFill>
                <a:latin typeface="Canva Sans Bold"/>
              </a:rPr>
              <a:t>3) Shibboleth Authentication Request. (2023)</a:t>
            </a:r>
          </a:p>
          <a:p>
            <a:pPr algn="just">
              <a:lnSpc>
                <a:spcPts val="3359"/>
              </a:lnSpc>
            </a:pPr>
            <a:r>
              <a:rPr lang="en-US" sz="2400">
                <a:solidFill>
                  <a:srgbClr val="000000"/>
                </a:solidFill>
                <a:latin typeface="Canva Sans Bold"/>
                <a:hlinkClick r:id="rId6" tooltip="https://www-statista-com.hult.idm.oclc.org/statistics/1124784/unit-sales-ps5-worldwide/"/>
              </a:rPr>
              <a:t>https://www-statista-com.hult.idm.oclc.org/statistics/1124784/unit-sales-ps5-worldwide/</a:t>
            </a:r>
          </a:p>
          <a:p>
            <a:pPr algn="just">
              <a:lnSpc>
                <a:spcPts val="3359"/>
              </a:lnSpc>
            </a:pPr>
            <a:endParaRPr lang="en-US" sz="2400">
              <a:solidFill>
                <a:srgbClr val="000000"/>
              </a:solidFill>
              <a:latin typeface="Canva Sans Bold"/>
              <a:hlinkClick r:id="rId6" tooltip="https://www-statista-com.hult.idm.oclc.org/statistics/1124784/unit-sales-ps5-worldwide/"/>
            </a:endParaRPr>
          </a:p>
          <a:p>
            <a:pPr algn="just">
              <a:lnSpc>
                <a:spcPts val="3359"/>
              </a:lnSpc>
            </a:pPr>
            <a:r>
              <a:rPr lang="en-US" sz="2400">
                <a:solidFill>
                  <a:srgbClr val="000000"/>
                </a:solidFill>
                <a:latin typeface="Canva Sans Bold"/>
              </a:rPr>
              <a:t>4) Shibboleth Authentication Request. (2023)</a:t>
            </a:r>
          </a:p>
          <a:p>
            <a:pPr algn="just">
              <a:lnSpc>
                <a:spcPts val="3359"/>
              </a:lnSpc>
            </a:pPr>
            <a:r>
              <a:rPr lang="en-US" sz="2400">
                <a:solidFill>
                  <a:srgbClr val="000000"/>
                </a:solidFill>
                <a:latin typeface="Canva Sans Bold"/>
                <a:hlinkClick r:id="rId7" tooltip="https://www-statista-com.hult.idm.oclc.org/statistics/272639/number-of-registered-accounts-of-playstation-network/"/>
              </a:rPr>
              <a:t>https://www-statista-com.hult.idm.oclc.org/statistics/272639/number-of-registered-accounts-of-playstation-network/</a:t>
            </a:r>
          </a:p>
          <a:p>
            <a:pPr algn="just">
              <a:lnSpc>
                <a:spcPts val="3359"/>
              </a:lnSpc>
            </a:pPr>
            <a:endParaRPr lang="en-US" sz="2400">
              <a:solidFill>
                <a:srgbClr val="000000"/>
              </a:solidFill>
              <a:latin typeface="Canva Sans Bold"/>
              <a:hlinkClick r:id="rId7" tooltip="https://www-statista-com.hult.idm.oclc.org/statistics/272639/number-of-registered-accounts-of-playstation-network/"/>
            </a:endParaRPr>
          </a:p>
          <a:p>
            <a:pPr algn="just">
              <a:lnSpc>
                <a:spcPts val="3359"/>
              </a:lnSpc>
            </a:pPr>
            <a:r>
              <a:rPr lang="en-US" sz="2400">
                <a:solidFill>
                  <a:srgbClr val="000000"/>
                </a:solidFill>
                <a:latin typeface="Canva Sans Bold"/>
              </a:rPr>
              <a:t>5)Statista, and Sony. “PlayStation, Sony.” Statista, Dec. 2023.</a:t>
            </a:r>
          </a:p>
          <a:p>
            <a:pPr marL="0" lvl="0" indent="0" algn="just">
              <a:lnSpc>
                <a:spcPts val="3359"/>
              </a:lnSpc>
              <a:spcBef>
                <a:spcPct val="0"/>
              </a:spcBef>
            </a:pPr>
            <a:endParaRPr lang="en-US" sz="2400">
              <a:solidFill>
                <a:srgbClr val="000000"/>
              </a:solidFill>
              <a:latin typeface="Canva Sans Bold"/>
            </a:endParaRPr>
          </a:p>
        </p:txBody>
      </p:sp>
      <p:sp>
        <p:nvSpPr>
          <p:cNvPr id="5" name="Freeform 5"/>
          <p:cNvSpPr/>
          <p:nvPr/>
        </p:nvSpPr>
        <p:spPr>
          <a:xfrm>
            <a:off x="-3258071" y="-4629150"/>
            <a:ext cx="7052179" cy="7236378"/>
          </a:xfrm>
          <a:custGeom>
            <a:avLst/>
            <a:gdLst/>
            <a:ahLst/>
            <a:cxnLst/>
            <a:rect l="l" t="t" r="r" b="b"/>
            <a:pathLst>
              <a:path w="7052179" h="7236378">
                <a:moveTo>
                  <a:pt x="0" y="0"/>
                </a:moveTo>
                <a:lnTo>
                  <a:pt x="7052179" y="0"/>
                </a:lnTo>
                <a:lnTo>
                  <a:pt x="7052179" y="7236378"/>
                </a:lnTo>
                <a:lnTo>
                  <a:pt x="0" y="72363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3139753" y="4256405"/>
            <a:ext cx="12008495"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Let us write gaming history together!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741</Words>
  <Application>Microsoft Office PowerPoint</Application>
  <PresentationFormat>Custom</PresentationFormat>
  <Paragraphs>77</Paragraphs>
  <Slides>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Calibri</vt:lpstr>
      <vt:lpstr>Garet</vt:lpstr>
      <vt:lpstr>Arial</vt:lpstr>
      <vt:lpstr>Canva Sans Bold Italics</vt:lpstr>
      <vt:lpstr>Canva Sans Bold</vt:lpstr>
      <vt:lpstr>Canva Sans</vt:lpstr>
      <vt:lpstr>Garet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dc:title>
  <cp:lastModifiedBy>Kagan Yuceturk</cp:lastModifiedBy>
  <cp:revision>2</cp:revision>
  <dcterms:created xsi:type="dcterms:W3CDTF">2006-08-16T00:00:00Z</dcterms:created>
  <dcterms:modified xsi:type="dcterms:W3CDTF">2024-02-28T17:21:29Z</dcterms:modified>
  <dc:identifier>DAF6zyv0Pq4</dc:identifier>
</cp:coreProperties>
</file>